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260" r:id="rId19"/>
    <p:sldId id="309" r:id="rId20"/>
    <p:sldId id="261" r:id="rId21"/>
    <p:sldId id="271" r:id="rId22"/>
    <p:sldId id="262" r:id="rId23"/>
    <p:sldId id="272" r:id="rId24"/>
    <p:sldId id="263" r:id="rId25"/>
    <p:sldId id="280" r:id="rId26"/>
    <p:sldId id="310" r:id="rId27"/>
    <p:sldId id="311" r:id="rId28"/>
    <p:sldId id="281" r:id="rId29"/>
    <p:sldId id="282" r:id="rId30"/>
    <p:sldId id="288" r:id="rId31"/>
    <p:sldId id="283" r:id="rId32"/>
    <p:sldId id="264" r:id="rId33"/>
    <p:sldId id="277" r:id="rId34"/>
    <p:sldId id="265" r:id="rId35"/>
    <p:sldId id="269" r:id="rId36"/>
    <p:sldId id="270" r:id="rId37"/>
    <p:sldId id="295" r:id="rId38"/>
    <p:sldId id="273" r:id="rId39"/>
    <p:sldId id="276" r:id="rId40"/>
    <p:sldId id="285" r:id="rId41"/>
    <p:sldId id="286" r:id="rId42"/>
    <p:sldId id="287" r:id="rId43"/>
    <p:sldId id="289" r:id="rId44"/>
    <p:sldId id="290" r:id="rId45"/>
    <p:sldId id="291" r:id="rId46"/>
    <p:sldId id="292" r:id="rId47"/>
    <p:sldId id="293" r:id="rId48"/>
    <p:sldId id="294" r:id="rId49"/>
    <p:sldId id="266" r:id="rId50"/>
    <p:sldId id="312" r:id="rId51"/>
    <p:sldId id="313" r:id="rId52"/>
    <p:sldId id="314" r:id="rId53"/>
    <p:sldId id="315" r:id="rId54"/>
    <p:sldId id="316" r:id="rId55"/>
    <p:sldId id="284" r:id="rId56"/>
    <p:sldId id="275" r:id="rId57"/>
    <p:sldId id="268" r:id="rId58"/>
    <p:sldId id="279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3A4D4BA3-2467-4002-9955-F52C3C79C8F9}">
          <p14:sldIdLst>
            <p14:sldId id="256"/>
            <p14:sldId id="257"/>
            <p14:sldId id="258"/>
            <p14:sldId id="259"/>
            <p14:sldId id="260"/>
            <p14:sldId id="261"/>
            <p14:sldId id="271"/>
            <p14:sldId id="262"/>
            <p14:sldId id="272"/>
            <p14:sldId id="263"/>
            <p14:sldId id="280"/>
            <p14:sldId id="281"/>
            <p14:sldId id="282"/>
            <p14:sldId id="288"/>
            <p14:sldId id="283"/>
            <p14:sldId id="264"/>
            <p14:sldId id="277"/>
            <p14:sldId id="265"/>
            <p14:sldId id="269"/>
            <p14:sldId id="270"/>
            <p14:sldId id="273"/>
            <p14:sldId id="276"/>
            <p14:sldId id="285"/>
            <p14:sldId id="286"/>
            <p14:sldId id="287"/>
            <p14:sldId id="289"/>
          </p14:sldIdLst>
        </p14:section>
        <p14:section name="Untitled Section" id="{7F5C4C29-3942-4495-A5F6-0F80AC2DFEFC}">
          <p14:sldIdLst>
            <p14:sldId id="290"/>
            <p14:sldId id="291"/>
            <p14:sldId id="292"/>
            <p14:sldId id="293"/>
            <p14:sldId id="294"/>
            <p14:sldId id="266"/>
            <p14:sldId id="284"/>
            <p14:sldId id="275"/>
            <p14:sldId id="268"/>
            <p14:sldId id="279"/>
            <p14:sldId id="27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4713" autoAdjust="0"/>
  </p:normalViewPr>
  <p:slideViewPr>
    <p:cSldViewPr>
      <p:cViewPr>
        <p:scale>
          <a:sx n="75" d="100"/>
          <a:sy n="75" d="100"/>
        </p:scale>
        <p:origin x="-2664" y="-8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6E9418A7-8341-47EF-8FCA-7094786223EA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813F0A0F-6311-41A0-B2F8-D6969BF7B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18A7-8341-47EF-8FCA-7094786223EA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F0A0F-6311-41A0-B2F8-D6969BF7B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18A7-8341-47EF-8FCA-7094786223EA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F0A0F-6311-41A0-B2F8-D6969BF7B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18A7-8341-47EF-8FCA-7094786223EA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F0A0F-6311-41A0-B2F8-D6969BF7B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18A7-8341-47EF-8FCA-7094786223EA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F0A0F-6311-41A0-B2F8-D6969BF7B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18A7-8341-47EF-8FCA-7094786223EA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F0A0F-6311-41A0-B2F8-D6969BF7B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E9418A7-8341-47EF-8FCA-7094786223EA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13F0A0F-6311-41A0-B2F8-D6969BF7BA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6E9418A7-8341-47EF-8FCA-7094786223EA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13F0A0F-6311-41A0-B2F8-D6969BF7B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18A7-8341-47EF-8FCA-7094786223EA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F0A0F-6311-41A0-B2F8-D6969BF7B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18A7-8341-47EF-8FCA-7094786223EA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F0A0F-6311-41A0-B2F8-D6969BF7B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18A7-8341-47EF-8FCA-7094786223EA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F0A0F-6311-41A0-B2F8-D6969BF7B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6E9418A7-8341-47EF-8FCA-7094786223EA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813F0A0F-6311-41A0-B2F8-D6969BF7B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eteh.su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ООО НПП «Электротех»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Ижевск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63168785"/>
      </p:ext>
    </p:extLst>
  </p:cSld>
  <p:clrMapOvr>
    <a:masterClrMapping/>
  </p:clrMapOvr>
  <p:transition advTm="936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9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194"/>
            <a:ext cx="9144000" cy="6121190"/>
          </a:xfrm>
          <a:prstGeom prst="rect">
            <a:avLst/>
          </a:prstGeom>
        </p:spPr>
      </p:pic>
    </p:spTree>
  </p:cSld>
  <p:clrMapOvr>
    <a:masterClrMapping/>
  </p:clrMapOvr>
  <p:transition advTm="187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9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194"/>
            <a:ext cx="9144000" cy="6121190"/>
          </a:xfrm>
          <a:prstGeom prst="rect">
            <a:avLst/>
          </a:prstGeom>
        </p:spPr>
      </p:pic>
    </p:spTree>
  </p:cSld>
  <p:clrMapOvr>
    <a:masterClrMapping/>
  </p:clrMapOvr>
  <p:transition advTm="187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194"/>
            <a:ext cx="9144000" cy="6121190"/>
          </a:xfrm>
          <a:prstGeom prst="rect">
            <a:avLst/>
          </a:prstGeom>
        </p:spPr>
      </p:pic>
    </p:spTree>
  </p:cSld>
  <p:clrMapOvr>
    <a:masterClrMapping/>
  </p:clrMapOvr>
  <p:transition advTm="172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194"/>
            <a:ext cx="9144000" cy="6121190"/>
          </a:xfrm>
          <a:prstGeom prst="rect">
            <a:avLst/>
          </a:prstGeom>
        </p:spPr>
      </p:pic>
    </p:spTree>
  </p:cSld>
  <p:clrMapOvr>
    <a:masterClrMapping/>
  </p:clrMapOvr>
  <p:transition advTm="187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121190"/>
          </a:xfrm>
          <a:prstGeom prst="rect">
            <a:avLst/>
          </a:prstGeom>
        </p:spPr>
      </p:pic>
    </p:spTree>
  </p:cSld>
  <p:clrMapOvr>
    <a:masterClrMapping/>
  </p:clrMapOvr>
  <p:transition advTm="187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9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194"/>
            <a:ext cx="9144000" cy="6121190"/>
          </a:xfrm>
          <a:prstGeom prst="rect">
            <a:avLst/>
          </a:prstGeom>
        </p:spPr>
      </p:pic>
    </p:spTree>
  </p:cSld>
  <p:clrMapOvr>
    <a:masterClrMapping/>
  </p:clrMapOvr>
  <p:transition advTm="219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194"/>
            <a:ext cx="9144000" cy="6121190"/>
          </a:xfrm>
          <a:prstGeom prst="rect">
            <a:avLst/>
          </a:prstGeom>
        </p:spPr>
      </p:pic>
    </p:spTree>
  </p:cSld>
  <p:clrMapOvr>
    <a:masterClrMapping/>
  </p:clrMapOvr>
  <p:transition advTm="172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38558"/>
            <a:ext cx="9144000" cy="5746826"/>
          </a:xfrm>
          <a:prstGeom prst="rect">
            <a:avLst/>
          </a:prstGeom>
        </p:spPr>
      </p:pic>
    </p:spTree>
  </p:cSld>
  <p:clrMapOvr>
    <a:masterClrMapping/>
  </p:clrMapOvr>
  <p:transition advTm="93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Базовый комплект СКЦС-01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20" y="2249488"/>
            <a:ext cx="6483359" cy="4324350"/>
          </a:xfrm>
        </p:spPr>
      </p:pic>
    </p:spTree>
    <p:extLst>
      <p:ext uri="{BB962C8B-B14F-4D97-AF65-F5344CB8AC3E}">
        <p14:creationId xmlns="" xmlns:p14="http://schemas.microsoft.com/office/powerpoint/2010/main" val="524321088"/>
      </p:ext>
    </p:extLst>
  </p:cSld>
  <p:clrMapOvr>
    <a:masterClrMapping/>
  </p:clrMapOvr>
  <p:transition advTm="297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гей\Documents\000 ПЛАНОВИК\000 МОСКВА-ВЫСТАВКА\ПЕЧАТЬ\фото Кате\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92696"/>
            <a:ext cx="9214271" cy="5904656"/>
          </a:xfrm>
          <a:prstGeom prst="rect">
            <a:avLst/>
          </a:prstGeom>
          <a:noFill/>
        </p:spPr>
      </p:pic>
    </p:spTree>
  </p:cSld>
  <p:clrMapOvr>
    <a:masterClrMapping/>
  </p:clrMapOvr>
  <p:transition advTm="125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Компания 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ru-RU" dirty="0" smtClean="0"/>
              <a:t>Научно-производственное предприятяие «Электротех»</a:t>
            </a:r>
            <a:r>
              <a:rPr lang="ru-RU" dirty="0"/>
              <a:t> является разработчиком и производителем </a:t>
            </a:r>
          </a:p>
          <a:p>
            <a:pPr marL="109728" indent="0">
              <a:buNone/>
            </a:pPr>
            <a:r>
              <a:rPr lang="ru-RU" dirty="0" smtClean="0"/>
              <a:t>Системы </a:t>
            </a:r>
            <a:r>
              <a:rPr lang="ru-RU" dirty="0"/>
              <a:t>контроля технологических процессов цементирования скважин СКЦС-01 </a:t>
            </a:r>
            <a:endParaRPr lang="ru-RU" dirty="0" smtClean="0"/>
          </a:p>
          <a:p>
            <a:pPr marL="109728" indent="0">
              <a:buNone/>
            </a:pPr>
            <a:endParaRPr lang="ru-RU" dirty="0"/>
          </a:p>
          <a:p>
            <a:pPr marL="109728" indent="0">
              <a:buNone/>
            </a:pPr>
            <a:r>
              <a:rPr lang="ru-RU" sz="1800" dirty="0" smtClean="0"/>
              <a:t>Компании 15 лет, осуществляет поставки СКЦС-01 более 10 лет.</a:t>
            </a:r>
            <a:endParaRPr lang="ru-RU" sz="18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96894980"/>
      </p:ext>
    </p:extLst>
  </p:cSld>
  <p:clrMapOvr>
    <a:masterClrMapping/>
  </p:clrMapOvr>
  <p:transition advTm="187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Плотномер вибрационный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0" y="2249488"/>
            <a:ext cx="7945399" cy="4324350"/>
          </a:xfrm>
        </p:spPr>
      </p:pic>
    </p:spTree>
    <p:extLst>
      <p:ext uri="{BB962C8B-B14F-4D97-AF65-F5344CB8AC3E}">
        <p14:creationId xmlns="" xmlns:p14="http://schemas.microsoft.com/office/powerpoint/2010/main" val="2036194827"/>
      </p:ext>
    </p:extLst>
  </p:cSld>
  <p:clrMapOvr>
    <a:masterClrMapping/>
  </p:clrMapOvr>
  <p:transition advTm="156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2962"/>
            <a:ext cx="4756011" cy="3172222"/>
          </a:xfrm>
        </p:spPr>
      </p:pic>
      <p:sp>
        <p:nvSpPr>
          <p:cNvPr id="5" name="TextBox 4"/>
          <p:cNvSpPr txBox="1"/>
          <p:nvPr/>
        </p:nvSpPr>
        <p:spPr>
          <a:xfrm>
            <a:off x="5220072" y="1812880"/>
            <a:ext cx="34563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Плотность измеряется вибрационным способом.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 Жидкость заполняет две трубы, котрые совершают относительно друг друга вынужденные колебания в резонансном режиме.</a:t>
            </a:r>
          </a:p>
          <a:p>
            <a:pPr algn="just"/>
            <a:r>
              <a:rPr lang="ru-RU" dirty="0" smtClean="0"/>
              <a:t>Амплитуда менее 0,5 мм.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Резонансная частота зависит от массы заполненных жидкостью труб.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43986453"/>
      </p:ext>
    </p:extLst>
  </p:cSld>
  <p:clrMapOvr>
    <a:masterClrMapping/>
  </p:clrMapOvr>
  <p:transition advTm="156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Расходомер электромагнитный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2" y="2249488"/>
            <a:ext cx="7983415" cy="4324350"/>
          </a:xfrm>
        </p:spPr>
      </p:pic>
    </p:spTree>
    <p:extLst>
      <p:ext uri="{BB962C8B-B14F-4D97-AF65-F5344CB8AC3E}">
        <p14:creationId xmlns="" xmlns:p14="http://schemas.microsoft.com/office/powerpoint/2010/main" val="4026831055"/>
      </p:ext>
    </p:extLst>
  </p:cSld>
  <p:clrMapOvr>
    <a:masterClrMapping/>
  </p:clrMapOvr>
  <p:transition advTm="156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6483359" cy="4324350"/>
          </a:xfrm>
        </p:spPr>
      </p:pic>
      <p:sp>
        <p:nvSpPr>
          <p:cNvPr id="5" name="TextBox 4"/>
          <p:cNvSpPr txBox="1"/>
          <p:nvPr/>
        </p:nvSpPr>
        <p:spPr>
          <a:xfrm>
            <a:off x="5940152" y="1484784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Принцип работы:</a:t>
            </a:r>
          </a:p>
          <a:p>
            <a:pPr algn="just"/>
            <a:r>
              <a:rPr lang="ru-RU" dirty="0" smtClean="0"/>
              <a:t>измерение  ЭДС,</a:t>
            </a:r>
          </a:p>
          <a:p>
            <a:pPr algn="just"/>
            <a:r>
              <a:rPr lang="ru-RU" dirty="0" smtClean="0"/>
              <a:t>возникающей при</a:t>
            </a:r>
          </a:p>
          <a:p>
            <a:pPr algn="just"/>
            <a:r>
              <a:rPr lang="ru-RU" dirty="0" smtClean="0"/>
              <a:t>движении электропроводящей жидкости в магнитном поле.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70380850"/>
      </p:ext>
    </p:extLst>
  </p:cSld>
  <p:clrMapOvr>
    <a:masterClrMapping/>
  </p:clrMapOvr>
  <p:transition advTm="156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Расходомер вибрационный</a:t>
            </a:r>
            <a:br>
              <a:rPr lang="ru-RU" dirty="0" smtClean="0"/>
            </a:br>
            <a:r>
              <a:rPr lang="ru-RU" dirty="0" smtClean="0"/>
              <a:t>(кориолисовый)</a:t>
            </a:r>
            <a:endParaRPr lang="ru-RU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64904"/>
            <a:ext cx="5466790" cy="2928814"/>
          </a:xfrm>
        </p:spPr>
      </p:pic>
      <p:sp>
        <p:nvSpPr>
          <p:cNvPr id="3" name="TextBox 2"/>
          <p:cNvSpPr txBox="1"/>
          <p:nvPr/>
        </p:nvSpPr>
        <p:spPr>
          <a:xfrm>
            <a:off x="6012160" y="2204864"/>
            <a:ext cx="30243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Перспективный </a:t>
            </a:r>
          </a:p>
          <a:p>
            <a:r>
              <a:rPr lang="ru-RU" dirty="0" smtClean="0"/>
              <a:t>прибор для измерения расхода и плотности протекающей жидкости.</a:t>
            </a:r>
          </a:p>
          <a:p>
            <a:endParaRPr lang="ru-RU" dirty="0"/>
          </a:p>
          <a:p>
            <a:r>
              <a:rPr lang="ru-RU" dirty="0" smtClean="0"/>
              <a:t>Не зависит от электропроводности потока.</a:t>
            </a:r>
          </a:p>
          <a:p>
            <a:endParaRPr lang="ru-RU" dirty="0"/>
          </a:p>
          <a:p>
            <a:r>
              <a:rPr lang="ru-RU" dirty="0" smtClean="0"/>
              <a:t>Прямотрубный,</a:t>
            </a:r>
          </a:p>
          <a:p>
            <a:r>
              <a:rPr lang="ru-RU" dirty="0" smtClean="0"/>
              <a:t>вибрационный.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63273788"/>
      </p:ext>
    </p:extLst>
  </p:cSld>
  <p:clrMapOvr>
    <a:masterClrMapping/>
  </p:clrMapOvr>
  <p:transition advTm="156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861049"/>
            <a:ext cx="4716473" cy="269182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0" y="1340768"/>
            <a:ext cx="4680520" cy="25105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0112" y="1340768"/>
            <a:ext cx="32403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Конструкция кориолисова расходомера:</a:t>
            </a:r>
          </a:p>
          <a:p>
            <a:r>
              <a:rPr lang="ru-RU" dirty="0" smtClean="0"/>
              <a:t>две параллельные трубы,</a:t>
            </a:r>
          </a:p>
          <a:p>
            <a:r>
              <a:rPr lang="ru-RU" dirty="0" smtClean="0"/>
              <a:t>совершающие относительные поперечные колебания в горизонтальной плоскости.</a:t>
            </a:r>
          </a:p>
          <a:p>
            <a:r>
              <a:rPr lang="ru-RU" dirty="0" smtClean="0"/>
              <a:t>Амплитуда менее 0,5 мм.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Термоящик стабилизирует условия работы прибора.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87124551"/>
      </p:ext>
    </p:extLst>
  </p:cSld>
  <p:clrMapOvr>
    <a:masterClrMapping/>
  </p:clrMapOvr>
  <p:transition advTm="156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гей\Documents\000 ПЛАНОВИК\000 МОСКВА-ВЫСТАВКА\ПЕЧАТЬ\фото Кате\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8200440" cy="6336704"/>
          </a:xfrm>
          <a:prstGeom prst="rect">
            <a:avLst/>
          </a:prstGeom>
          <a:noFill/>
        </p:spPr>
      </p:pic>
    </p:spTree>
  </p:cSld>
  <p:clrMapOvr>
    <a:masterClrMapping/>
  </p:clrMapOvr>
  <p:transition advTm="171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7426" y="980728"/>
            <a:ext cx="6186574" cy="4869160"/>
          </a:xfrm>
          <a:prstGeom prst="rect">
            <a:avLst/>
          </a:prstGeom>
        </p:spPr>
      </p:pic>
      <p:pic>
        <p:nvPicPr>
          <p:cNvPr id="2050" name="Picture 2" descr="C:\Users\Сергей\Documents\000 ПЛАНОВИК\000 МОСКВА-ВЫСТАВКА\ПЕЧАТЬ\фото Кате\3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5301"/>
            <a:ext cx="3960440" cy="6382699"/>
          </a:xfrm>
          <a:prstGeom prst="rect">
            <a:avLst/>
          </a:prstGeom>
          <a:noFill/>
        </p:spPr>
      </p:pic>
    </p:spTree>
  </p:cSld>
  <p:clrMapOvr>
    <a:masterClrMapping/>
  </p:clrMapOvr>
  <p:transition advTm="141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4383289" cy="5472608"/>
          </a:xfrm>
        </p:spPr>
      </p:pic>
      <p:sp>
        <p:nvSpPr>
          <p:cNvPr id="6" name="TextBox 5"/>
          <p:cNvSpPr txBox="1"/>
          <p:nvPr/>
        </p:nvSpPr>
        <p:spPr>
          <a:xfrm>
            <a:off x="5580112" y="836712"/>
            <a:ext cx="32403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Принцип работы:</a:t>
            </a:r>
          </a:p>
          <a:p>
            <a:endParaRPr lang="ru-RU" dirty="0"/>
          </a:p>
          <a:p>
            <a:r>
              <a:rPr lang="ru-RU" dirty="0" smtClean="0"/>
              <a:t>В трубе возбуждаются резонансные поперечные колебания.</a:t>
            </a:r>
          </a:p>
          <a:p>
            <a:endParaRPr lang="ru-RU" dirty="0"/>
          </a:p>
          <a:p>
            <a:r>
              <a:rPr lang="ru-RU" dirty="0" smtClean="0"/>
              <a:t>При движении жидкости по трубе происходит нарушение симметрии колебаний относительно середины трубы.</a:t>
            </a:r>
          </a:p>
          <a:p>
            <a:endParaRPr lang="ru-RU" dirty="0"/>
          </a:p>
          <a:p>
            <a:r>
              <a:rPr lang="ru-RU" dirty="0" smtClean="0"/>
              <a:t>Датчики смещений на боковых участках фиксируют возникающую разность фаз.</a:t>
            </a:r>
          </a:p>
          <a:p>
            <a:endParaRPr lang="ru-RU" dirty="0"/>
          </a:p>
          <a:p>
            <a:r>
              <a:rPr lang="ru-RU" dirty="0" smtClean="0"/>
              <a:t>Чем выше скорость жидкости, тем больше разность фаз.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84756363"/>
      </p:ext>
    </p:extLst>
  </p:cSld>
  <p:clrMapOvr>
    <a:masterClrMapping/>
  </p:clrMapOvr>
  <p:transition advTm="156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Преимущества прямотрубного кориолисова расходомера</a:t>
            </a:r>
            <a:endParaRPr lang="ru-RU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288032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Прямые трубы обеспечивают высокую стойкость к абразивному воздействия потока прокачиваемой жидкости. Это гарантирует </a:t>
            </a:r>
            <a:r>
              <a:rPr lang="ru-RU" dirty="0"/>
              <a:t>надёжность </a:t>
            </a:r>
            <a:r>
              <a:rPr lang="ru-RU" dirty="0" smtClean="0"/>
              <a:t> и  безопасность  эксплуатации в линиях высокого давления.</a:t>
            </a:r>
          </a:p>
          <a:p>
            <a:endParaRPr lang="ru-RU" dirty="0" smtClean="0"/>
          </a:p>
          <a:p>
            <a:r>
              <a:rPr lang="ru-RU" dirty="0" smtClean="0"/>
              <a:t>Амплитуда колебания составляет доли миллиметра. Поток проходит прибор практически без возмущений.</a:t>
            </a:r>
          </a:p>
          <a:p>
            <a:endParaRPr lang="ru-RU" dirty="0" smtClean="0"/>
          </a:p>
          <a:p>
            <a:r>
              <a:rPr lang="ru-RU" dirty="0" smtClean="0"/>
              <a:t>Одновременное измерение расхода и плотности вне зависимости от электропроводности жидкости.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4912849"/>
      </p:ext>
    </p:extLst>
  </p:cSld>
  <p:clrMapOvr>
    <a:masterClrMapping/>
  </p:clrMapOvr>
  <p:transition advTm="172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СКЦС-01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ru-RU" dirty="0"/>
              <a:t>СКЦС-01 используется в нефтегазовой отрасли при проведении следующих работ: </a:t>
            </a:r>
          </a:p>
          <a:p>
            <a:r>
              <a:rPr lang="ru-RU" dirty="0"/>
              <a:t>цементирование </a:t>
            </a:r>
            <a:r>
              <a:rPr lang="ru-RU" dirty="0" smtClean="0"/>
              <a:t>скважин,</a:t>
            </a:r>
            <a:endParaRPr lang="ru-RU" dirty="0"/>
          </a:p>
          <a:p>
            <a:r>
              <a:rPr lang="ru-RU" dirty="0"/>
              <a:t>капитальный ремонт </a:t>
            </a:r>
            <a:r>
              <a:rPr lang="ru-RU" dirty="0" smtClean="0"/>
              <a:t>скважин,</a:t>
            </a:r>
            <a:endParaRPr lang="ru-RU" dirty="0"/>
          </a:p>
          <a:p>
            <a:r>
              <a:rPr lang="ru-RU" dirty="0"/>
              <a:t>ремонтно-изоляционные </a:t>
            </a:r>
            <a:r>
              <a:rPr lang="ru-RU" dirty="0" smtClean="0"/>
              <a:t>работы.</a:t>
            </a:r>
            <a:endParaRPr lang="ru-RU" dirty="0"/>
          </a:p>
          <a:p>
            <a:pPr marL="109728" indent="0">
              <a:buNone/>
            </a:pPr>
            <a:r>
              <a:rPr lang="ru-RU" dirty="0"/>
              <a:t>СКЦС-01 может использоваться в различных технологиях, где происходит прокачка</a:t>
            </a:r>
            <a:br>
              <a:rPr lang="ru-RU" dirty="0"/>
            </a:br>
            <a:r>
              <a:rPr lang="ru-RU" dirty="0"/>
              <a:t>жидкостей различных </a:t>
            </a:r>
            <a:r>
              <a:rPr lang="ru-RU" dirty="0" smtClean="0"/>
              <a:t>плотностей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77295898"/>
      </p:ext>
    </p:extLst>
  </p:cSld>
  <p:clrMapOvr>
    <a:masterClrMapping/>
  </p:clrMapOvr>
  <p:transition advTm="14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49391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Прямотрубные измерительные приборы без подвижных элементов внутри потока жидкости.</a:t>
            </a:r>
            <a:endParaRPr lang="ru-RU" sz="2400" dirty="0"/>
          </a:p>
        </p:txBody>
      </p:sp>
      <p:pic>
        <p:nvPicPr>
          <p:cNvPr id="1026" name="Picture 2" descr="C:\000 ЭТ\КАРТИНКИ\17б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0" y="2249488"/>
            <a:ext cx="6483359" cy="4324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56250102"/>
      </p:ext>
    </p:extLst>
  </p:cSld>
  <p:clrMapOvr>
    <a:masterClrMapping/>
  </p:clrMapOvr>
  <p:transition advTm="156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80" y="1268760"/>
            <a:ext cx="5275971" cy="2816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0112" y="1412776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повышения чувствительности к изменениям расхода прокачиваемой жидкости НПП «Электротех» разрабатывает кориолисовы расходомеры со слабоизогнутыми трубами.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4869160"/>
            <a:ext cx="5623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Внутреннее устройство кориолисова расходомера </a:t>
            </a:r>
          </a:p>
          <a:p>
            <a:r>
              <a:rPr lang="ru-RU" dirty="0" smtClean="0"/>
              <a:t>повышенной чувствительности.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70178710"/>
      </p:ext>
    </p:extLst>
  </p:cSld>
  <p:clrMapOvr>
    <a:masterClrMapping/>
  </p:clrMapOvr>
  <p:transition advTm="14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Особенности приборов СКЦС-01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Прямоточные,</a:t>
            </a:r>
          </a:p>
          <a:p>
            <a:r>
              <a:rPr lang="ru-RU" dirty="0" smtClean="0"/>
              <a:t>Работают в нагнетательной линии высокого давления,</a:t>
            </a:r>
          </a:p>
          <a:p>
            <a:r>
              <a:rPr lang="ru-RU" dirty="0" smtClean="0"/>
              <a:t>Герметичные,</a:t>
            </a:r>
          </a:p>
          <a:p>
            <a:r>
              <a:rPr lang="ru-RU" dirty="0" smtClean="0"/>
              <a:t>Ударостойкие.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89656383"/>
      </p:ext>
    </p:extLst>
  </p:cSld>
  <p:clrMapOvr>
    <a:masterClrMapping/>
  </p:clrMapOvr>
  <p:transition advTm="156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Система СКЦС-01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Электропитание: рабочее напряжение 12 в или 24 в. Предусмотрена  работа от промысловой сети 220 в.</a:t>
            </a:r>
          </a:p>
          <a:p>
            <a:r>
              <a:rPr lang="ru-RU" dirty="0" smtClean="0"/>
              <a:t>Возможно резервирование питания от нескольких источников напряжения.</a:t>
            </a:r>
          </a:p>
          <a:p>
            <a:r>
              <a:rPr lang="ru-RU" dirty="0" smtClean="0"/>
              <a:t>Потребляемая мощность всей системы не более 300 Вт.</a:t>
            </a:r>
          </a:p>
          <a:p>
            <a:pPr algn="just"/>
            <a:r>
              <a:rPr lang="ru-RU" sz="2000" dirty="0" smtClean="0"/>
              <a:t>Предусмотрена защита от кратковременных провалов напряжения питания системы с помощью резервного аккумулятора небольшой ёмкости (например, при запуске двигателя автомобиля).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948856020"/>
      </p:ext>
    </p:extLst>
  </p:cSld>
  <p:clrMapOvr>
    <a:masterClrMapping/>
  </p:clrMapOvr>
  <p:transition advTm="156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Габариты 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44000" cy="5018184"/>
          </a:xfrm>
        </p:spPr>
      </p:pic>
    </p:spTree>
    <p:extLst>
      <p:ext uri="{BB962C8B-B14F-4D97-AF65-F5344CB8AC3E}">
        <p14:creationId xmlns="" xmlns:p14="http://schemas.microsoft.com/office/powerpoint/2010/main" val="1750062862"/>
      </p:ext>
    </p:extLst>
  </p:cSld>
  <p:clrMapOvr>
    <a:masterClrMapping/>
  </p:clrMapOvr>
  <p:transition advTm="171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548680"/>
            <a:ext cx="10867687" cy="6055329"/>
          </a:xfrm>
        </p:spPr>
      </p:pic>
    </p:spTree>
    <p:extLst>
      <p:ext uri="{BB962C8B-B14F-4D97-AF65-F5344CB8AC3E}">
        <p14:creationId xmlns="" xmlns:p14="http://schemas.microsoft.com/office/powerpoint/2010/main" val="3015524305"/>
      </p:ext>
    </p:extLst>
  </p:cSld>
  <p:clrMapOvr>
    <a:masterClrMapping/>
  </p:clrMapOvr>
  <p:transition advTm="141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6351" y="1038219"/>
            <a:ext cx="9380351" cy="581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730070060"/>
      </p:ext>
    </p:extLst>
  </p:cSld>
  <p:clrMapOvr>
    <a:masterClrMapping/>
  </p:clrMapOvr>
  <p:transition advTm="156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91296"/>
            <a:ext cx="9144000" cy="566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000100" y="1357298"/>
            <a:ext cx="4750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Расходомер РВ-В-50-102-01 в </a:t>
            </a:r>
            <a:r>
              <a:rPr lang="ru-RU" dirty="0" err="1" smtClean="0"/>
              <a:t>термоящике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30070060"/>
      </p:ext>
    </p:extLst>
  </p:cSld>
  <p:clrMapOvr>
    <a:masterClrMapping/>
  </p:clrMapOvr>
  <p:transition advTm="203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Установка на</a:t>
            </a:r>
            <a:br>
              <a:rPr lang="ru-RU" dirty="0" smtClean="0"/>
            </a:br>
            <a:r>
              <a:rPr lang="ru-RU" dirty="0" smtClean="0"/>
              <a:t>автомобиле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48880"/>
            <a:ext cx="3898358" cy="21678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6" y="764704"/>
            <a:ext cx="4198229" cy="55961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4869160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Монтаж комплекта СКЦС-01</a:t>
            </a:r>
          </a:p>
          <a:p>
            <a:r>
              <a:rPr lang="ru-RU" dirty="0" smtClean="0"/>
              <a:t>на автомобиле НЕФАЗ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6742406"/>
      </p:ext>
    </p:extLst>
  </p:cSld>
  <p:clrMapOvr>
    <a:masterClrMapping/>
  </p:clrMapOvr>
  <p:transition advTm="125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dirty="0" smtClean="0"/>
              <a:t>              Компоновка  в кузове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09016"/>
            <a:ext cx="8229600" cy="42052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1432"/>
            <a:ext cx="2820156" cy="20865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765499"/>
      </p:ext>
    </p:extLst>
  </p:cSld>
  <p:clrMapOvr>
    <a:masterClrMapping/>
  </p:clrMapOvr>
  <p:transition advTm="156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Параметры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ru-RU" dirty="0"/>
              <a:t>СКЦС-01 производит измерение, регистрацию и контроль следующих параметров: </a:t>
            </a:r>
          </a:p>
          <a:p>
            <a:r>
              <a:rPr lang="ru-RU" dirty="0" smtClean="0"/>
              <a:t>Плотность от 750 до 2400 кг/м</a:t>
            </a:r>
            <a:r>
              <a:rPr lang="ru-RU" baseline="30000" dirty="0" smtClean="0"/>
              <a:t>3</a:t>
            </a:r>
            <a:r>
              <a:rPr lang="ru-RU" dirty="0" smtClean="0"/>
              <a:t>,</a:t>
            </a:r>
            <a:endParaRPr lang="ru-RU" dirty="0"/>
          </a:p>
          <a:p>
            <a:r>
              <a:rPr lang="ru-RU" dirty="0" smtClean="0"/>
              <a:t>Расход до 180 </a:t>
            </a:r>
            <a:r>
              <a:rPr lang="ru-RU" dirty="0"/>
              <a:t>м</a:t>
            </a:r>
            <a:r>
              <a:rPr lang="ru-RU" baseline="30000" dirty="0"/>
              <a:t>3</a:t>
            </a:r>
            <a:r>
              <a:rPr lang="ru-RU" dirty="0"/>
              <a:t>/ч</a:t>
            </a:r>
            <a:r>
              <a:rPr lang="ru-RU" dirty="0" smtClean="0"/>
              <a:t>,</a:t>
            </a:r>
            <a:endParaRPr lang="ru-RU" dirty="0"/>
          </a:p>
          <a:p>
            <a:r>
              <a:rPr lang="ru-RU" dirty="0" smtClean="0"/>
              <a:t>Давление до 40 МПа,</a:t>
            </a:r>
            <a:endParaRPr lang="ru-RU" dirty="0"/>
          </a:p>
          <a:p>
            <a:r>
              <a:rPr lang="ru-RU" dirty="0" smtClean="0"/>
              <a:t>Температура от -40 до +100 </a:t>
            </a:r>
            <a:r>
              <a:rPr lang="en-US" dirty="0"/>
              <a:t>°</a:t>
            </a:r>
            <a:r>
              <a:rPr lang="en-US" dirty="0" smtClean="0"/>
              <a:t>C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19335956"/>
      </p:ext>
    </p:extLst>
  </p:cSld>
  <p:clrMapOvr>
    <a:masterClrMapping/>
  </p:clrMapOvr>
  <p:transition advTm="187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Мобильный комплект СКЦС-01 на автомобиле УАЗ-3909</a:t>
            </a:r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2" y="2249488"/>
            <a:ext cx="7879715" cy="4324350"/>
          </a:xfrm>
        </p:spPr>
      </p:pic>
    </p:spTree>
    <p:extLst>
      <p:ext uri="{BB962C8B-B14F-4D97-AF65-F5344CB8AC3E}">
        <p14:creationId xmlns="" xmlns:p14="http://schemas.microsoft.com/office/powerpoint/2010/main" val="4282706345"/>
      </p:ext>
    </p:extLst>
  </p:cSld>
  <p:clrMapOvr>
    <a:masterClrMapping/>
  </p:clrMapOvr>
  <p:transition advTm="156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16" y="548680"/>
            <a:ext cx="5082624" cy="44679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4128" y="1124744"/>
            <a:ext cx="29523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Мобильный комплект оборудования предназначен для оперативных работ по контролю технологии цементирования скважин.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Кабельные смотки позволяют распологать рабочее место оператора на расстонии до 50 м</a:t>
            </a:r>
          </a:p>
          <a:p>
            <a:r>
              <a:rPr lang="ru-RU" dirty="0" smtClean="0"/>
              <a:t>от места подбивки измерительных труб в линию.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5372061"/>
            <a:ext cx="3834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Выносное оборудование во время</a:t>
            </a:r>
          </a:p>
          <a:p>
            <a:r>
              <a:rPr lang="ru-RU" dirty="0"/>
              <a:t>т</a:t>
            </a:r>
            <a:r>
              <a:rPr lang="ru-RU" dirty="0" smtClean="0"/>
              <a:t>ранспортировки фиксируется </a:t>
            </a:r>
          </a:p>
          <a:p>
            <a:r>
              <a:rPr lang="ru-RU" dirty="0"/>
              <a:t>в</a:t>
            </a:r>
            <a:r>
              <a:rPr lang="ru-RU" dirty="0" smtClean="0"/>
              <a:t> грузовом отсеке.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88990834"/>
      </p:ext>
    </p:extLst>
  </p:cSld>
  <p:clrMapOvr>
    <a:masterClrMapping/>
  </p:clrMapOvr>
  <p:transition advTm="171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4379979" cy="3284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73648"/>
            <a:ext cx="4368486" cy="32763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4048" y="1441500"/>
            <a:ext cx="20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Отсек оператора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267744" y="5454516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Грузовой отсек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63878435"/>
      </p:ext>
    </p:extLst>
  </p:cSld>
  <p:clrMapOvr>
    <a:masterClrMapping/>
  </p:clrMapOvr>
  <p:transition advTm="156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Возможность работы измерительных приборов автономно с выносным блоком измерений (БВИ).</a:t>
            </a:r>
            <a:endParaRPr lang="ru-RU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64904"/>
            <a:ext cx="7862044" cy="3721367"/>
          </a:xfrm>
        </p:spPr>
      </p:pic>
    </p:spTree>
    <p:extLst>
      <p:ext uri="{BB962C8B-B14F-4D97-AF65-F5344CB8AC3E}">
        <p14:creationId xmlns="" xmlns:p14="http://schemas.microsoft.com/office/powerpoint/2010/main" val="325030490"/>
      </p:ext>
    </p:extLst>
  </p:cSld>
  <p:clrMapOvr>
    <a:masterClrMapping/>
  </p:clrMapOvr>
  <p:transition advTm="156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Автоматизированная система </a:t>
            </a:r>
            <a:r>
              <a:rPr lang="ru-RU" sz="2000" dirty="0" smtClean="0"/>
              <a:t>подготовки раствора глушения скважин.</a:t>
            </a:r>
            <a:endParaRPr lang="ru-RU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5405437" cy="4324350"/>
          </a:xfrm>
        </p:spPr>
      </p:pic>
      <p:sp>
        <p:nvSpPr>
          <p:cNvPr id="8" name="TextBox 7"/>
          <p:cNvSpPr txBox="1"/>
          <p:nvPr/>
        </p:nvSpPr>
        <p:spPr>
          <a:xfrm>
            <a:off x="6228184" y="2204864"/>
            <a:ext cx="27363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НПП «Электротех»</a:t>
            </a:r>
          </a:p>
          <a:p>
            <a:r>
              <a:rPr lang="ru-RU" dirty="0">
                <a:latin typeface="+mj-lt"/>
              </a:rPr>
              <a:t>р</a:t>
            </a:r>
            <a:r>
              <a:rPr lang="ru-RU" dirty="0" smtClean="0">
                <a:latin typeface="+mj-lt"/>
              </a:rPr>
              <a:t>азрабатывает автоматизированные системы управления технологическими процессами.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>
                <a:latin typeface="+mj-lt"/>
              </a:rPr>
              <a:t>Пример системы:</a:t>
            </a:r>
          </a:p>
          <a:p>
            <a:r>
              <a:rPr lang="ru-RU" dirty="0" smtClean="0">
                <a:latin typeface="+mj-lt"/>
              </a:rPr>
              <a:t>33 электрозадвижки,</a:t>
            </a:r>
          </a:p>
          <a:p>
            <a:r>
              <a:rPr lang="ru-RU" dirty="0" smtClean="0">
                <a:latin typeface="+mj-lt"/>
              </a:rPr>
              <a:t>96 входных сигналов,</a:t>
            </a:r>
          </a:p>
          <a:p>
            <a:r>
              <a:rPr lang="ru-RU" dirty="0" smtClean="0">
                <a:latin typeface="+mj-lt"/>
              </a:rPr>
              <a:t>87 сигналов управления.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3383970"/>
      </p:ext>
    </p:extLst>
  </p:cSld>
  <p:clrMapOvr>
    <a:masterClrMapping/>
  </p:clrMapOvr>
  <p:transition advTm="172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20272" y="1124744"/>
            <a:ext cx="1409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j-lt"/>
              </a:rPr>
              <a:t>Общий вид</a:t>
            </a:r>
          </a:p>
          <a:p>
            <a:r>
              <a:rPr lang="ru-RU" dirty="0" smtClean="0">
                <a:latin typeface="+mj-lt"/>
              </a:rPr>
              <a:t>установки</a:t>
            </a:r>
            <a:endParaRPr lang="ru-RU" dirty="0">
              <a:latin typeface="+mj-lt"/>
            </a:endParaRPr>
          </a:p>
        </p:txBody>
      </p:sp>
      <p:pic>
        <p:nvPicPr>
          <p:cNvPr id="5122" name="Picture 2" descr="P31443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65774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05697111"/>
      </p:ext>
    </p:extLst>
  </p:cSld>
  <p:clrMapOvr>
    <a:masterClrMapping/>
  </p:clrMapOvr>
  <p:transition advTm="156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31443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4452937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P31443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4452937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1412776"/>
            <a:ext cx="3669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j-lt"/>
              </a:rPr>
              <a:t>Измерительные проборы</a:t>
            </a:r>
          </a:p>
          <a:p>
            <a:r>
              <a:rPr lang="ru-RU" dirty="0" smtClean="0">
                <a:latin typeface="+mj-lt"/>
              </a:rPr>
              <a:t>производства НПП «Электротех»</a:t>
            </a:r>
            <a:endParaRPr lang="ru-RU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9592" y="5091574"/>
            <a:ext cx="3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j-lt"/>
              </a:rPr>
              <a:t>Управляемые электромеханические задвижки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7032934"/>
      </p:ext>
    </p:extLst>
  </p:cSld>
  <p:clrMapOvr>
    <a:masterClrMapping/>
  </p:clrMapOvr>
  <p:transition advTm="156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31443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981730" cy="283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P31443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3888906" cy="283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P314429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10594"/>
            <a:ext cx="2880320" cy="208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P314429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371" y="3866217"/>
            <a:ext cx="3592559" cy="269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005064"/>
            <a:ext cx="2924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j-lt"/>
              </a:rPr>
              <a:t>Блок и шкаф управления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6584740"/>
      </p:ext>
    </p:extLst>
  </p:cSld>
  <p:clrMapOvr>
    <a:masterClrMapping/>
  </p:clrMapOvr>
  <p:transition advTm="156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Окно%20Графи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560840" cy="511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81944" y="5996274"/>
            <a:ext cx="6606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+mj-lt"/>
              </a:rPr>
              <a:t>Контроль плотности и расхода на рабочем месте оператора</a:t>
            </a:r>
            <a:endParaRPr lang="ru-RU" b="1" dirty="0"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39134961"/>
      </p:ext>
    </p:extLst>
  </p:cSld>
  <p:clrMapOvr>
    <a:masterClrMapping/>
  </p:clrMapOvr>
  <p:transition advTm="156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Производственные технологии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32" y="1916832"/>
            <a:ext cx="4207925" cy="43243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97562"/>
            <a:ext cx="2592288" cy="3337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0272" y="2191356"/>
            <a:ext cx="2267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Вертикальный</a:t>
            </a:r>
          </a:p>
          <a:p>
            <a:r>
              <a:rPr lang="ru-RU" dirty="0" smtClean="0"/>
              <a:t>фрезерный обрабатывающий центр</a:t>
            </a:r>
          </a:p>
          <a:p>
            <a:endParaRPr lang="ru-RU" dirty="0" smtClean="0"/>
          </a:p>
          <a:p>
            <a:r>
              <a:rPr lang="en-US" dirty="0" smtClean="0"/>
              <a:t>VM-601D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94899298"/>
      </p:ext>
    </p:extLst>
  </p:cSld>
  <p:clrMapOvr>
    <a:masterClrMapping/>
  </p:clrMapOvr>
  <p:transition advTm="203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36810"/>
            <a:ext cx="9144000" cy="6121190"/>
          </a:xfrm>
          <a:prstGeom prst="rect">
            <a:avLst/>
          </a:prstGeom>
        </p:spPr>
      </p:pic>
    </p:spTree>
  </p:cSld>
  <p:clrMapOvr>
    <a:masterClrMapping/>
  </p:clrMapOvr>
  <p:transition advTm="187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764704"/>
            <a:ext cx="5659590" cy="4221088"/>
          </a:xfrm>
          <a:prstGeom prst="rect">
            <a:avLst/>
          </a:prstGeom>
        </p:spPr>
      </p:pic>
      <p:pic>
        <p:nvPicPr>
          <p:cNvPr id="3074" name="Picture 2" descr="C:\Users\Сергей\Documents\000 ПЛАНОВИК\000 МОСКВА-ВЫСТАВКА\ПЕЧАТЬ\фото Кате\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4995" y="1437565"/>
            <a:ext cx="4149005" cy="5420435"/>
          </a:xfrm>
          <a:prstGeom prst="rect">
            <a:avLst/>
          </a:prstGeom>
          <a:noFill/>
        </p:spPr>
      </p:pic>
    </p:spTree>
  </p:cSld>
  <p:clrMapOvr>
    <a:masterClrMapping/>
  </p:clrMapOvr>
  <p:transition advTm="187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8964488" cy="6723366"/>
          </a:xfrm>
          <a:prstGeom prst="rect">
            <a:avLst/>
          </a:prstGeom>
        </p:spPr>
      </p:pic>
    </p:spTree>
  </p:cSld>
  <p:clrMapOvr>
    <a:masterClrMapping/>
  </p:clrMapOvr>
  <p:transition advTm="281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283" y="0"/>
            <a:ext cx="7755434" cy="6858000"/>
          </a:xfrm>
          <a:prstGeom prst="rect">
            <a:avLst/>
          </a:prstGeom>
        </p:spPr>
      </p:pic>
    </p:spTree>
  </p:cSld>
  <p:clrMapOvr>
    <a:masterClrMapping/>
  </p:clrMapOvr>
  <p:transition advTm="187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Tm="109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5768" y="802454"/>
            <a:ext cx="7784624" cy="5794898"/>
          </a:xfrm>
          <a:prstGeom prst="rect">
            <a:avLst/>
          </a:prstGeom>
        </p:spPr>
      </p:pic>
    </p:spTree>
  </p:cSld>
  <p:clrMapOvr>
    <a:masterClrMapping/>
  </p:clrMapOvr>
  <p:transition advTm="156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заказчики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ОАО «Сургутнефтегаз»</a:t>
            </a:r>
          </a:p>
          <a:p>
            <a:r>
              <a:rPr lang="ru-RU" dirty="0"/>
              <a:t>ОАО «НК «Роснефть»</a:t>
            </a:r>
          </a:p>
          <a:p>
            <a:r>
              <a:rPr lang="ru-RU" dirty="0"/>
              <a:t>ОАО «Татнефть»</a:t>
            </a:r>
          </a:p>
          <a:p>
            <a:r>
              <a:rPr lang="ru-RU" dirty="0"/>
              <a:t>ГК </a:t>
            </a:r>
            <a:r>
              <a:rPr lang="ru-RU" dirty="0" smtClean="0"/>
              <a:t>    «</a:t>
            </a:r>
            <a:r>
              <a:rPr lang="ru-RU" dirty="0"/>
              <a:t>Интегра»</a:t>
            </a:r>
          </a:p>
          <a:p>
            <a:r>
              <a:rPr lang="ru-RU" dirty="0"/>
              <a:t>ООО «Газпром бурение»</a:t>
            </a:r>
          </a:p>
          <a:p>
            <a:r>
              <a:rPr lang="ru-RU" dirty="0"/>
              <a:t>ГК </a:t>
            </a:r>
            <a:r>
              <a:rPr lang="ru-RU" dirty="0" smtClean="0"/>
              <a:t>     «</a:t>
            </a:r>
            <a:r>
              <a:rPr lang="ru-RU" dirty="0"/>
              <a:t>ПетроАльянс»</a:t>
            </a:r>
          </a:p>
          <a:p>
            <a:r>
              <a:rPr lang="ru-RU" dirty="0" smtClean="0"/>
              <a:t>ТНК - BP</a:t>
            </a:r>
            <a:endParaRPr lang="ru-RU" dirty="0"/>
          </a:p>
          <a:p>
            <a:r>
              <a:rPr lang="ru-RU" dirty="0"/>
              <a:t>ОАО «Ижнефтемаш</a:t>
            </a:r>
            <a:r>
              <a:rPr lang="ru-RU" dirty="0" smtClean="0"/>
              <a:t>»</a:t>
            </a:r>
          </a:p>
          <a:p>
            <a:r>
              <a:rPr lang="ru-RU" dirty="0"/>
              <a:t>ОАО «Газпром нефть</a:t>
            </a:r>
            <a:r>
              <a:rPr lang="ru-RU" dirty="0" smtClean="0"/>
              <a:t>»</a:t>
            </a:r>
            <a:endParaRPr lang="ru-RU" dirty="0"/>
          </a:p>
          <a:p>
            <a:r>
              <a:rPr lang="ru-RU" dirty="0"/>
              <a:t>ООО «Стромнефтемаш»</a:t>
            </a:r>
          </a:p>
          <a:p>
            <a:r>
              <a:rPr lang="ru-RU" dirty="0"/>
              <a:t>ОАО «Первомайский ХимМаш»</a:t>
            </a:r>
          </a:p>
          <a:p>
            <a:r>
              <a:rPr lang="ru-RU" dirty="0" smtClean="0"/>
              <a:t>ЗАО </a:t>
            </a:r>
            <a:r>
              <a:rPr lang="ru-RU" dirty="0"/>
              <a:t>«Сибирская Сервисная Компания»</a:t>
            </a:r>
          </a:p>
        </p:txBody>
      </p:sp>
    </p:spTree>
    <p:extLst>
      <p:ext uri="{BB962C8B-B14F-4D97-AF65-F5344CB8AC3E}">
        <p14:creationId xmlns="" xmlns:p14="http://schemas.microsoft.com/office/powerpoint/2010/main" val="2987490937"/>
      </p:ext>
    </p:extLst>
  </p:cSld>
  <p:clrMapOvr>
    <a:masterClrMapping/>
  </p:clrMapOvr>
  <p:transition advTm="172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Руководство компании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03848" y="2276872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Генеральный директор</a:t>
            </a:r>
          </a:p>
          <a:p>
            <a:r>
              <a:rPr lang="ru-RU" dirty="0" smtClean="0"/>
              <a:t>ООО НПП «Электротех»</a:t>
            </a:r>
          </a:p>
          <a:p>
            <a:r>
              <a:rPr lang="ru-RU" dirty="0" smtClean="0"/>
              <a:t>Сизов</a:t>
            </a:r>
          </a:p>
          <a:p>
            <a:r>
              <a:rPr lang="ru-RU" dirty="0" smtClean="0"/>
              <a:t>Николай Васильевич</a:t>
            </a:r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14692"/>
            <a:ext cx="2736304" cy="36557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4675264"/>
      </p:ext>
    </p:extLst>
  </p:cSld>
  <p:clrMapOvr>
    <a:masterClrMapping/>
  </p:clrMapOvr>
  <p:transition advTm="187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Контакты 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Общество с ограниченной ответственностью </a:t>
            </a:r>
            <a:r>
              <a:rPr lang="ru-RU" dirty="0" smtClean="0"/>
              <a:t>Научно-производственное </a:t>
            </a:r>
            <a:r>
              <a:rPr lang="ru-RU" dirty="0"/>
              <a:t>предприятие «Электротех</a:t>
            </a:r>
            <a:r>
              <a:rPr lang="ru-RU" dirty="0" smtClean="0"/>
              <a:t>»</a:t>
            </a:r>
          </a:p>
          <a:p>
            <a:r>
              <a:rPr lang="ru-RU" dirty="0" smtClean="0"/>
              <a:t>тел.     +7(34-12)230-350</a:t>
            </a:r>
          </a:p>
          <a:p>
            <a:r>
              <a:rPr lang="ru-RU" dirty="0" smtClean="0"/>
              <a:t>сайт    </a:t>
            </a:r>
            <a:r>
              <a:rPr lang="ru-RU" dirty="0" smtClean="0">
                <a:hlinkClick r:id="rId2"/>
              </a:rPr>
              <a:t>http</a:t>
            </a:r>
            <a:r>
              <a:rPr lang="ru-RU" dirty="0">
                <a:hlinkClick r:id="rId2"/>
              </a:rPr>
              <a:t>://</a:t>
            </a:r>
            <a:r>
              <a:rPr lang="ru-RU" dirty="0" smtClean="0">
                <a:hlinkClick r:id="rId2"/>
              </a:rPr>
              <a:t>eteh.su</a:t>
            </a:r>
            <a:endParaRPr lang="ru-RU" dirty="0" smtClean="0"/>
          </a:p>
          <a:p>
            <a:r>
              <a:rPr lang="ru-RU" dirty="0" smtClean="0"/>
              <a:t>426006, Удмуртская Республика, г. Ижевск, проезд им. Дерябина,2/32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99150405"/>
      </p:ext>
    </p:extLst>
  </p:cSld>
  <p:clrMapOvr>
    <a:masterClrMapping/>
  </p:clrMapOvr>
  <p:transition advTm="171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18396"/>
            <a:ext cx="7858180" cy="519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42380" y="1309812"/>
            <a:ext cx="396044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Схема проезда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3500430" y="3929066"/>
            <a:ext cx="214314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8706481"/>
      </p:ext>
    </p:extLst>
  </p:cSld>
  <p:clrMapOvr>
    <a:masterClrMapping/>
  </p:clrMapOvr>
  <p:transition advTm="125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36810"/>
            <a:ext cx="9144000" cy="6121190"/>
          </a:xfrm>
          <a:prstGeom prst="rect">
            <a:avLst/>
          </a:prstGeom>
        </p:spPr>
      </p:pic>
    </p:spTree>
  </p:cSld>
  <p:clrMapOvr>
    <a:masterClrMapping/>
  </p:clrMapOvr>
  <p:transition advTm="203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194"/>
            <a:ext cx="9144000" cy="6121190"/>
          </a:xfrm>
          <a:prstGeom prst="rect">
            <a:avLst/>
          </a:prstGeom>
        </p:spPr>
      </p:pic>
    </p:spTree>
  </p:cSld>
  <p:clrMapOvr>
    <a:masterClrMapping/>
  </p:clrMapOvr>
  <p:transition advTm="187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9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194"/>
            <a:ext cx="9144000" cy="6121190"/>
          </a:xfrm>
          <a:prstGeom prst="rect">
            <a:avLst/>
          </a:prstGeom>
        </p:spPr>
      </p:pic>
    </p:spTree>
  </p:cSld>
  <p:clrMapOvr>
    <a:masterClrMapping/>
  </p:clrMapOvr>
  <p:transition advTm="172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В-В-50-102-01 с компенсатарам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9094"/>
            <a:ext cx="9252520" cy="7149674"/>
          </a:xfrm>
          <a:prstGeom prst="rect">
            <a:avLst/>
          </a:prstGeom>
        </p:spPr>
      </p:pic>
    </p:spTree>
  </p:cSld>
  <p:clrMapOvr>
    <a:masterClrMapping/>
  </p:clrMapOvr>
  <p:transition advTm="15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734</TotalTime>
  <Words>663</Words>
  <Application>Microsoft Office PowerPoint</Application>
  <PresentationFormat>Экран (4:3)</PresentationFormat>
  <Paragraphs>139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Urban</vt:lpstr>
      <vt:lpstr>ООО НПП «Электротех»</vt:lpstr>
      <vt:lpstr>Компания </vt:lpstr>
      <vt:lpstr>СКЦС-01</vt:lpstr>
      <vt:lpstr>Параметры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Базовый комплект СКЦС-01</vt:lpstr>
      <vt:lpstr>Слайд 19</vt:lpstr>
      <vt:lpstr>Плотномер вибрационный</vt:lpstr>
      <vt:lpstr>Слайд 21</vt:lpstr>
      <vt:lpstr>Расходомер электромагнитный</vt:lpstr>
      <vt:lpstr>Слайд 23</vt:lpstr>
      <vt:lpstr>Расходомер вибрационный (кориолисовый)</vt:lpstr>
      <vt:lpstr>Слайд 25</vt:lpstr>
      <vt:lpstr>Слайд 26</vt:lpstr>
      <vt:lpstr>Слайд 27</vt:lpstr>
      <vt:lpstr>Слайд 28</vt:lpstr>
      <vt:lpstr>Преимущества прямотрубного кориолисова расходомера</vt:lpstr>
      <vt:lpstr>Прямотрубные измерительные приборы без подвижных элементов внутри потока жидкости.</vt:lpstr>
      <vt:lpstr>Слайд 31</vt:lpstr>
      <vt:lpstr>Особенности приборов СКЦС-01</vt:lpstr>
      <vt:lpstr>Система СКЦС-01</vt:lpstr>
      <vt:lpstr>Габариты </vt:lpstr>
      <vt:lpstr>Слайд 35</vt:lpstr>
      <vt:lpstr>Слайд 36</vt:lpstr>
      <vt:lpstr>Слайд 37</vt:lpstr>
      <vt:lpstr>Установка на автомобиле</vt:lpstr>
      <vt:lpstr>              Компоновка  в кузове</vt:lpstr>
      <vt:lpstr>Мобильный комплект СКЦС-01 на автомобиле УАЗ-3909</vt:lpstr>
      <vt:lpstr>Слайд 41</vt:lpstr>
      <vt:lpstr>Слайд 42</vt:lpstr>
      <vt:lpstr>Возможность работы измерительных приборов автономно с выносным блоком измерений (БВИ).</vt:lpstr>
      <vt:lpstr>Автоматизированная система подготовки раствора глушения скважин.</vt:lpstr>
      <vt:lpstr>Слайд 45</vt:lpstr>
      <vt:lpstr>Слайд 46</vt:lpstr>
      <vt:lpstr>Слайд 47</vt:lpstr>
      <vt:lpstr>Слайд 48</vt:lpstr>
      <vt:lpstr>Производственные технологии</vt:lpstr>
      <vt:lpstr>Слайд 50</vt:lpstr>
      <vt:lpstr>Слайд 51</vt:lpstr>
      <vt:lpstr>Слайд 52</vt:lpstr>
      <vt:lpstr>Слайд 53</vt:lpstr>
      <vt:lpstr>Слайд 54</vt:lpstr>
      <vt:lpstr>Наши заказчики</vt:lpstr>
      <vt:lpstr>Руководство компании</vt:lpstr>
      <vt:lpstr>Контакты </vt:lpstr>
      <vt:lpstr>Схема проезда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НПП «Электротех»</dc:title>
  <dc:creator>DNS</dc:creator>
  <cp:lastModifiedBy>Макасян</cp:lastModifiedBy>
  <cp:revision>71</cp:revision>
  <dcterms:created xsi:type="dcterms:W3CDTF">2013-03-21T08:57:27Z</dcterms:created>
  <dcterms:modified xsi:type="dcterms:W3CDTF">2018-01-10T07:29:28Z</dcterms:modified>
</cp:coreProperties>
</file>